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81" r:id="rId4"/>
    <p:sldId id="283" r:id="rId5"/>
    <p:sldId id="282" r:id="rId6"/>
    <p:sldId id="260" r:id="rId7"/>
    <p:sldId id="273" r:id="rId8"/>
    <p:sldId id="270" r:id="rId9"/>
    <p:sldId id="271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835752-6A1C-47A4-965A-3BFC509850A9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20860D0-B157-4BDD-8103-E3D941FCED1F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bg1"/>
              </a:solidFill>
            </a:rPr>
            <a:t>ВУЗы: ОГАУ, ОГПУ, ОГУ </a:t>
          </a:r>
          <a:endParaRPr lang="ru-RU" sz="1200" dirty="0">
            <a:solidFill>
              <a:schemeClr val="bg1"/>
            </a:solidFill>
          </a:endParaRPr>
        </a:p>
      </dgm:t>
    </dgm:pt>
    <dgm:pt modelId="{C68EE8A7-FDD0-4DDA-BCCB-308D7514916F}" type="parTrans" cxnId="{E7963D28-9EF4-48DD-9EC2-647AC0BCDE56}">
      <dgm:prSet/>
      <dgm:spPr/>
      <dgm:t>
        <a:bodyPr/>
        <a:lstStyle/>
        <a:p>
          <a:endParaRPr lang="ru-RU"/>
        </a:p>
      </dgm:t>
    </dgm:pt>
    <dgm:pt modelId="{24EB0A66-2998-44D4-A3AD-AFF24417D648}" type="sibTrans" cxnId="{E7963D28-9EF4-48DD-9EC2-647AC0BCDE56}">
      <dgm:prSet/>
      <dgm:spPr/>
      <dgm:t>
        <a:bodyPr/>
        <a:lstStyle/>
        <a:p>
          <a:endParaRPr lang="ru-RU"/>
        </a:p>
      </dgm:t>
    </dgm:pt>
    <dgm:pt modelId="{0F78B7F4-B007-40A8-9583-78881BE9BCD9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bg1"/>
              </a:solidFill>
            </a:rPr>
            <a:t>Библиотеки </a:t>
          </a:r>
        </a:p>
        <a:p>
          <a:r>
            <a:rPr lang="ru-RU" sz="1200" dirty="0" smtClean="0">
              <a:solidFill>
                <a:schemeClr val="bg1"/>
              </a:solidFill>
            </a:rPr>
            <a:t>и музеи</a:t>
          </a:r>
          <a:endParaRPr lang="ru-RU" sz="1200" dirty="0">
            <a:solidFill>
              <a:schemeClr val="bg1"/>
            </a:solidFill>
          </a:endParaRPr>
        </a:p>
      </dgm:t>
    </dgm:pt>
    <dgm:pt modelId="{7A8C66A8-B3C0-4CDA-94B8-4E20A42136E3}" type="parTrans" cxnId="{FB69C01A-78A9-4E71-A3D9-2CF61AD7EF33}">
      <dgm:prSet/>
      <dgm:spPr/>
      <dgm:t>
        <a:bodyPr/>
        <a:lstStyle/>
        <a:p>
          <a:endParaRPr lang="ru-RU"/>
        </a:p>
      </dgm:t>
    </dgm:pt>
    <dgm:pt modelId="{33E9638B-E2E3-4C3E-8E5C-782D3FA13BD6}" type="sibTrans" cxnId="{FB69C01A-78A9-4E71-A3D9-2CF61AD7EF33}">
      <dgm:prSet/>
      <dgm:spPr/>
      <dgm:t>
        <a:bodyPr/>
        <a:lstStyle/>
        <a:p>
          <a:endParaRPr lang="ru-RU"/>
        </a:p>
      </dgm:t>
    </dgm:pt>
    <dgm:pt modelId="{3957ECAC-6C5A-4A57-844E-CE6EF88DD418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bg1"/>
              </a:solidFill>
            </a:rPr>
            <a:t>Общественные организации</a:t>
          </a:r>
          <a:endParaRPr lang="ru-RU" sz="1200" dirty="0">
            <a:solidFill>
              <a:schemeClr val="bg1"/>
            </a:solidFill>
          </a:endParaRPr>
        </a:p>
      </dgm:t>
    </dgm:pt>
    <dgm:pt modelId="{07416BF1-2524-402C-B5CC-A32FE588CC0F}" type="parTrans" cxnId="{0CDA037D-E923-4E53-97AA-4588406D5BC3}">
      <dgm:prSet/>
      <dgm:spPr/>
      <dgm:t>
        <a:bodyPr/>
        <a:lstStyle/>
        <a:p>
          <a:endParaRPr lang="ru-RU"/>
        </a:p>
      </dgm:t>
    </dgm:pt>
    <dgm:pt modelId="{D0829E98-8031-4145-BABE-E0DFA92C0C54}" type="sibTrans" cxnId="{0CDA037D-E923-4E53-97AA-4588406D5BC3}">
      <dgm:prSet/>
      <dgm:spPr/>
      <dgm:t>
        <a:bodyPr/>
        <a:lstStyle/>
        <a:p>
          <a:endParaRPr lang="ru-RU"/>
        </a:p>
      </dgm:t>
    </dgm:pt>
    <dgm:pt modelId="{1A216F45-D54D-4979-AB3D-A86A803B2A2C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bg1"/>
              </a:solidFill>
            </a:rPr>
            <a:t>Ведомства: МЧС, ВДПО, УГИБДД, региональное отделение ДОСААФ, учреждения здравоохранения</a:t>
          </a:r>
          <a:endParaRPr lang="ru-RU" sz="1200" dirty="0">
            <a:solidFill>
              <a:schemeClr val="bg1"/>
            </a:solidFill>
          </a:endParaRPr>
        </a:p>
      </dgm:t>
    </dgm:pt>
    <dgm:pt modelId="{73411D9E-5AFC-45E6-94C8-38178EA322F3}" type="parTrans" cxnId="{50E46253-5E70-41C8-A8CF-93585461BA1A}">
      <dgm:prSet/>
      <dgm:spPr/>
      <dgm:t>
        <a:bodyPr/>
        <a:lstStyle/>
        <a:p>
          <a:endParaRPr lang="ru-RU"/>
        </a:p>
      </dgm:t>
    </dgm:pt>
    <dgm:pt modelId="{7B5D4824-7450-4FE4-8E46-F51007359A79}" type="sibTrans" cxnId="{50E46253-5E70-41C8-A8CF-93585461BA1A}">
      <dgm:prSet/>
      <dgm:spPr/>
      <dgm:t>
        <a:bodyPr/>
        <a:lstStyle/>
        <a:p>
          <a:endParaRPr lang="ru-RU"/>
        </a:p>
      </dgm:t>
    </dgm:pt>
    <dgm:pt modelId="{2347EEC2-28FF-4933-AE8B-4B1F93822E81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bg1"/>
              </a:solidFill>
            </a:rPr>
            <a:t>Муниципальные органы управления образованием</a:t>
          </a:r>
          <a:endParaRPr lang="ru-RU" sz="1200" dirty="0">
            <a:solidFill>
              <a:schemeClr val="bg1"/>
            </a:solidFill>
          </a:endParaRPr>
        </a:p>
      </dgm:t>
    </dgm:pt>
    <dgm:pt modelId="{7AC8006B-E90B-468F-91F4-32437E96B6C2}" type="parTrans" cxnId="{4FDAA1C8-B717-4301-8E23-7BD254A1B7B0}">
      <dgm:prSet/>
      <dgm:spPr/>
      <dgm:t>
        <a:bodyPr/>
        <a:lstStyle/>
        <a:p>
          <a:endParaRPr lang="ru-RU"/>
        </a:p>
      </dgm:t>
    </dgm:pt>
    <dgm:pt modelId="{F34EDA1C-82B8-423E-9D41-3F2460E9FEF8}" type="sibTrans" cxnId="{4FDAA1C8-B717-4301-8E23-7BD254A1B7B0}">
      <dgm:prSet/>
      <dgm:spPr/>
      <dgm:t>
        <a:bodyPr/>
        <a:lstStyle/>
        <a:p>
          <a:endParaRPr lang="ru-RU"/>
        </a:p>
      </dgm:t>
    </dgm:pt>
    <dgm:pt modelId="{660F6625-F5E4-4E8A-8A92-EB814661617B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bg1"/>
              </a:solidFill>
            </a:rPr>
            <a:t>Образовательные организации  общего, дополнительного образования и СПО</a:t>
          </a:r>
        </a:p>
      </dgm:t>
    </dgm:pt>
    <dgm:pt modelId="{5A888CB1-072F-4A22-882B-F32A1690DD6F}" type="parTrans" cxnId="{7E2EE278-68BC-4DD1-AE05-C11A8A4471B7}">
      <dgm:prSet/>
      <dgm:spPr/>
      <dgm:t>
        <a:bodyPr/>
        <a:lstStyle/>
        <a:p>
          <a:endParaRPr lang="ru-RU"/>
        </a:p>
      </dgm:t>
    </dgm:pt>
    <dgm:pt modelId="{DDE416BD-3794-4369-B90E-D5D5FE40F988}" type="sibTrans" cxnId="{7E2EE278-68BC-4DD1-AE05-C11A8A4471B7}">
      <dgm:prSet/>
      <dgm:spPr/>
      <dgm:t>
        <a:bodyPr/>
        <a:lstStyle/>
        <a:p>
          <a:endParaRPr lang="ru-RU"/>
        </a:p>
      </dgm:t>
    </dgm:pt>
    <dgm:pt modelId="{E7CB1026-6BDC-441D-A1E0-48968FEA57B8}" type="pres">
      <dgm:prSet presAssocID="{FB835752-6A1C-47A4-965A-3BFC509850A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29CAD6-859B-451D-B884-D7021F9CC61C}" type="pres">
      <dgm:prSet presAssocID="{660F6625-F5E4-4E8A-8A92-EB814661617B}" presName="node" presStyleLbl="node1" presStyleIdx="0" presStyleCnt="6" custScaleX="166451" custScaleY="136630" custRadScaleRad="112460" custRadScaleInc="223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31A57B-EC1E-4274-85F0-BF27081BCD8A}" type="pres">
      <dgm:prSet presAssocID="{DDE416BD-3794-4369-B90E-D5D5FE40F988}" presName="sibTrans" presStyleLbl="sibTrans2D1" presStyleIdx="0" presStyleCnt="6" custFlipHor="1" custScaleX="10284" custScaleY="403704" custLinFactX="-26257" custLinFactNeighborX="-100000" custLinFactNeighborY="82151"/>
      <dgm:spPr>
        <a:prstGeom prst="upDownArrow">
          <a:avLst/>
        </a:prstGeom>
      </dgm:spPr>
      <dgm:t>
        <a:bodyPr/>
        <a:lstStyle/>
        <a:p>
          <a:endParaRPr lang="ru-RU"/>
        </a:p>
      </dgm:t>
    </dgm:pt>
    <dgm:pt modelId="{71652572-59B2-4339-A8B3-E424671EFFD9}" type="pres">
      <dgm:prSet presAssocID="{DDE416BD-3794-4369-B90E-D5D5FE40F988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9B9C430C-9BEA-43B0-8572-35FACBF15765}" type="pres">
      <dgm:prSet presAssocID="{D20860D0-B157-4BDD-8103-E3D941FCED1F}" presName="node" presStyleLbl="node1" presStyleIdx="1" presStyleCnt="6" custScaleX="155292" custScaleY="94340" custRadScaleRad="115398" custRadScaleInc="189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D119B9-90BC-479A-9F80-204E2645D94D}" type="pres">
      <dgm:prSet presAssocID="{24EB0A66-2998-44D4-A3AD-AFF24417D648}" presName="sibTrans" presStyleLbl="sibTrans2D1" presStyleIdx="1" presStyleCnt="6" custAng="4301179" custFlipVert="1" custFlipHor="1" custScaleX="155847" custScaleY="12460" custLinFactX="-19327" custLinFactNeighborX="-100000" custLinFactNeighborY="75244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9E3A90C3-9D37-469D-8D95-3847F9FC4F1A}" type="pres">
      <dgm:prSet presAssocID="{24EB0A66-2998-44D4-A3AD-AFF24417D648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D750F76D-9E7F-4F86-A230-C71A21ACA88E}" type="pres">
      <dgm:prSet presAssocID="{2347EEC2-28FF-4933-AE8B-4B1F93822E81}" presName="node" presStyleLbl="node1" presStyleIdx="2" presStyleCnt="6" custScaleX="187953" custScaleY="112750" custRadScaleRad="100135" custRadScaleInc="-394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7FCB9-EF38-451F-A3C2-982B87B90149}" type="pres">
      <dgm:prSet presAssocID="{F34EDA1C-82B8-423E-9D41-3F2460E9FEF8}" presName="sibTrans" presStyleLbl="sibTrans2D1" presStyleIdx="2" presStyleCnt="6" custScaleX="17488" custScaleY="163627" custLinFactX="-83485" custLinFactNeighborX="-100000" custLinFactNeighborY="-84165"/>
      <dgm:spPr>
        <a:prstGeom prst="upDownArrow">
          <a:avLst/>
        </a:prstGeom>
      </dgm:spPr>
      <dgm:t>
        <a:bodyPr/>
        <a:lstStyle/>
        <a:p>
          <a:endParaRPr lang="ru-RU"/>
        </a:p>
      </dgm:t>
    </dgm:pt>
    <dgm:pt modelId="{4D486337-2DBD-4C71-A598-52366E130414}" type="pres">
      <dgm:prSet presAssocID="{F34EDA1C-82B8-423E-9D41-3F2460E9FEF8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C6C4DC31-9FF8-435E-8EEF-E42590D87FBD}" type="pres">
      <dgm:prSet presAssocID="{3957ECAC-6C5A-4A57-844E-CE6EF88DD418}" presName="node" presStyleLbl="node1" presStyleIdx="3" presStyleCnt="6" custScaleX="168220" custScaleY="111372" custRadScaleRad="92910" custRadScaleInc="-8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582514-9C03-4EA4-A2EE-DE9C873ABCD3}" type="pres">
      <dgm:prSet presAssocID="{D0829E98-8031-4145-BABE-E0DFA92C0C54}" presName="sibTrans" presStyleLbl="sibTrans2D1" presStyleIdx="3" presStyleCnt="6" custScaleX="129150" custScaleY="318421" custLinFactX="300000" custLinFactY="-166245" custLinFactNeighborX="347937" custLinFactNeighborY="-200000"/>
      <dgm:spPr>
        <a:prstGeom prst="upDownArrow">
          <a:avLst/>
        </a:prstGeom>
      </dgm:spPr>
      <dgm:t>
        <a:bodyPr/>
        <a:lstStyle/>
        <a:p>
          <a:endParaRPr lang="ru-RU"/>
        </a:p>
      </dgm:t>
    </dgm:pt>
    <dgm:pt modelId="{E3C3EE50-15E0-4304-9A96-5E51D2AFD631}" type="pres">
      <dgm:prSet presAssocID="{D0829E98-8031-4145-BABE-E0DFA92C0C54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746A639A-E9AD-47E2-AB01-1A6EB824B095}" type="pres">
      <dgm:prSet presAssocID="{0F78B7F4-B007-40A8-9583-78881BE9BCD9}" presName="node" presStyleLbl="node1" presStyleIdx="4" presStyleCnt="6" custScaleX="182321" custScaleY="105636" custRadScaleRad="114659" custRadScaleInc="10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538B46-0E72-44BC-AD44-A6DB8F60E2D2}" type="pres">
      <dgm:prSet presAssocID="{33E9638B-E2E3-4C3E-8E5C-782D3FA13BD6}" presName="sibTrans" presStyleLbl="sibTrans2D1" presStyleIdx="4" presStyleCnt="6" custAng="5708861" custScaleX="783028" custScaleY="51680" custLinFactY="-100000" custLinFactNeighborX="-85356" custLinFactNeighborY="-135913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D1673DF6-4548-421F-BA91-E191612BF6DF}" type="pres">
      <dgm:prSet presAssocID="{33E9638B-E2E3-4C3E-8E5C-782D3FA13BD6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592255C9-0C3A-44F9-82F2-53B9D34B933C}" type="pres">
      <dgm:prSet presAssocID="{1A216F45-D54D-4979-AB3D-A86A803B2A2C}" presName="node" presStyleLbl="node1" presStyleIdx="5" presStyleCnt="6" custScaleX="192657" custScaleY="140218" custRadScaleRad="110021" custRadScaleInc="-20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C6146-A049-402C-AE19-8D61633181C0}" type="pres">
      <dgm:prSet presAssocID="{7B5D4824-7450-4FE4-8E46-F51007359A79}" presName="sibTrans" presStyleLbl="sibTrans2D1" presStyleIdx="5" presStyleCnt="6" custScaleX="19392" custScaleY="156741" custLinFactX="500000" custLinFactY="143819" custLinFactNeighborX="547264" custLinFactNeighborY="200000"/>
      <dgm:spPr>
        <a:prstGeom prst="upDownArrow">
          <a:avLst/>
        </a:prstGeom>
      </dgm:spPr>
      <dgm:t>
        <a:bodyPr/>
        <a:lstStyle/>
        <a:p>
          <a:endParaRPr lang="ru-RU"/>
        </a:p>
      </dgm:t>
    </dgm:pt>
    <dgm:pt modelId="{FF233174-C753-4ECA-9681-70FF81E4AE16}" type="pres">
      <dgm:prSet presAssocID="{7B5D4824-7450-4FE4-8E46-F51007359A79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0CDA037D-E923-4E53-97AA-4588406D5BC3}" srcId="{FB835752-6A1C-47A4-965A-3BFC509850A9}" destId="{3957ECAC-6C5A-4A57-844E-CE6EF88DD418}" srcOrd="3" destOrd="0" parTransId="{07416BF1-2524-402C-B5CC-A32FE588CC0F}" sibTransId="{D0829E98-8031-4145-BABE-E0DFA92C0C54}"/>
    <dgm:cxn modelId="{A97E87F5-0791-415F-882D-6F084EACFBBB}" type="presOf" srcId="{D0829E98-8031-4145-BABE-E0DFA92C0C54}" destId="{6D582514-9C03-4EA4-A2EE-DE9C873ABCD3}" srcOrd="0" destOrd="0" presId="urn:microsoft.com/office/officeart/2005/8/layout/cycle2"/>
    <dgm:cxn modelId="{50E46253-5E70-41C8-A8CF-93585461BA1A}" srcId="{FB835752-6A1C-47A4-965A-3BFC509850A9}" destId="{1A216F45-D54D-4979-AB3D-A86A803B2A2C}" srcOrd="5" destOrd="0" parTransId="{73411D9E-5AFC-45E6-94C8-38178EA322F3}" sibTransId="{7B5D4824-7450-4FE4-8E46-F51007359A79}"/>
    <dgm:cxn modelId="{3BD993D2-098A-4D78-A646-C29A24B60EF2}" type="presOf" srcId="{D20860D0-B157-4BDD-8103-E3D941FCED1F}" destId="{9B9C430C-9BEA-43B0-8572-35FACBF15765}" srcOrd="0" destOrd="0" presId="urn:microsoft.com/office/officeart/2005/8/layout/cycle2"/>
    <dgm:cxn modelId="{FF9E74D3-CFB2-43C4-85EC-E750130D2890}" type="presOf" srcId="{660F6625-F5E4-4E8A-8A92-EB814661617B}" destId="{EF29CAD6-859B-451D-B884-D7021F9CC61C}" srcOrd="0" destOrd="0" presId="urn:microsoft.com/office/officeart/2005/8/layout/cycle2"/>
    <dgm:cxn modelId="{4504AA08-FA09-4760-ABB7-52C151F8A130}" type="presOf" srcId="{24EB0A66-2998-44D4-A3AD-AFF24417D648}" destId="{9E3A90C3-9D37-469D-8D95-3847F9FC4F1A}" srcOrd="1" destOrd="0" presId="urn:microsoft.com/office/officeart/2005/8/layout/cycle2"/>
    <dgm:cxn modelId="{7E2EE278-68BC-4DD1-AE05-C11A8A4471B7}" srcId="{FB835752-6A1C-47A4-965A-3BFC509850A9}" destId="{660F6625-F5E4-4E8A-8A92-EB814661617B}" srcOrd="0" destOrd="0" parTransId="{5A888CB1-072F-4A22-882B-F32A1690DD6F}" sibTransId="{DDE416BD-3794-4369-B90E-D5D5FE40F988}"/>
    <dgm:cxn modelId="{FDF15908-FC87-4135-AEDC-4755518303C5}" type="presOf" srcId="{7B5D4824-7450-4FE4-8E46-F51007359A79}" destId="{4F9C6146-A049-402C-AE19-8D61633181C0}" srcOrd="0" destOrd="0" presId="urn:microsoft.com/office/officeart/2005/8/layout/cycle2"/>
    <dgm:cxn modelId="{7AA39552-9683-458F-BC7C-615B802E7052}" type="presOf" srcId="{33E9638B-E2E3-4C3E-8E5C-782D3FA13BD6}" destId="{D1673DF6-4548-421F-BA91-E191612BF6DF}" srcOrd="1" destOrd="0" presId="urn:microsoft.com/office/officeart/2005/8/layout/cycle2"/>
    <dgm:cxn modelId="{8A350C3C-3BA3-4151-A428-827FED8FAE57}" type="presOf" srcId="{3957ECAC-6C5A-4A57-844E-CE6EF88DD418}" destId="{C6C4DC31-9FF8-435E-8EEF-E42590D87FBD}" srcOrd="0" destOrd="0" presId="urn:microsoft.com/office/officeart/2005/8/layout/cycle2"/>
    <dgm:cxn modelId="{FB69C01A-78A9-4E71-A3D9-2CF61AD7EF33}" srcId="{FB835752-6A1C-47A4-965A-3BFC509850A9}" destId="{0F78B7F4-B007-40A8-9583-78881BE9BCD9}" srcOrd="4" destOrd="0" parTransId="{7A8C66A8-B3C0-4CDA-94B8-4E20A42136E3}" sibTransId="{33E9638B-E2E3-4C3E-8E5C-782D3FA13BD6}"/>
    <dgm:cxn modelId="{7C2EE1A6-AF08-48D1-A643-45150B7BCBA1}" type="presOf" srcId="{F34EDA1C-82B8-423E-9D41-3F2460E9FEF8}" destId="{4D486337-2DBD-4C71-A598-52366E130414}" srcOrd="1" destOrd="0" presId="urn:microsoft.com/office/officeart/2005/8/layout/cycle2"/>
    <dgm:cxn modelId="{A0BED6B7-3873-414C-AFB4-C0734A18892C}" type="presOf" srcId="{33E9638B-E2E3-4C3E-8E5C-782D3FA13BD6}" destId="{DE538B46-0E72-44BC-AD44-A6DB8F60E2D2}" srcOrd="0" destOrd="0" presId="urn:microsoft.com/office/officeart/2005/8/layout/cycle2"/>
    <dgm:cxn modelId="{230EBD45-B615-41F3-BB16-358098CD53AB}" type="presOf" srcId="{24EB0A66-2998-44D4-A3AD-AFF24417D648}" destId="{D4D119B9-90BC-479A-9F80-204E2645D94D}" srcOrd="0" destOrd="0" presId="urn:microsoft.com/office/officeart/2005/8/layout/cycle2"/>
    <dgm:cxn modelId="{A55B5590-CD71-4E0D-8980-C03D0303C562}" type="presOf" srcId="{D0829E98-8031-4145-BABE-E0DFA92C0C54}" destId="{E3C3EE50-15E0-4304-9A96-5E51D2AFD631}" srcOrd="1" destOrd="0" presId="urn:microsoft.com/office/officeart/2005/8/layout/cycle2"/>
    <dgm:cxn modelId="{0C9F3986-C49C-4C45-8467-79A4E3C6AEB2}" type="presOf" srcId="{DDE416BD-3794-4369-B90E-D5D5FE40F988}" destId="{71652572-59B2-4339-A8B3-E424671EFFD9}" srcOrd="1" destOrd="0" presId="urn:microsoft.com/office/officeart/2005/8/layout/cycle2"/>
    <dgm:cxn modelId="{4FDAA1C8-B717-4301-8E23-7BD254A1B7B0}" srcId="{FB835752-6A1C-47A4-965A-3BFC509850A9}" destId="{2347EEC2-28FF-4933-AE8B-4B1F93822E81}" srcOrd="2" destOrd="0" parTransId="{7AC8006B-E90B-468F-91F4-32437E96B6C2}" sibTransId="{F34EDA1C-82B8-423E-9D41-3F2460E9FEF8}"/>
    <dgm:cxn modelId="{1C67459C-1232-405F-B114-78AE5A43F7B0}" type="presOf" srcId="{DDE416BD-3794-4369-B90E-D5D5FE40F988}" destId="{C631A57B-EC1E-4274-85F0-BF27081BCD8A}" srcOrd="0" destOrd="0" presId="urn:microsoft.com/office/officeart/2005/8/layout/cycle2"/>
    <dgm:cxn modelId="{E7963D28-9EF4-48DD-9EC2-647AC0BCDE56}" srcId="{FB835752-6A1C-47A4-965A-3BFC509850A9}" destId="{D20860D0-B157-4BDD-8103-E3D941FCED1F}" srcOrd="1" destOrd="0" parTransId="{C68EE8A7-FDD0-4DDA-BCCB-308D7514916F}" sibTransId="{24EB0A66-2998-44D4-A3AD-AFF24417D648}"/>
    <dgm:cxn modelId="{337F79C0-1A41-42A1-AA70-CC3AA770DDEC}" type="presOf" srcId="{1A216F45-D54D-4979-AB3D-A86A803B2A2C}" destId="{592255C9-0C3A-44F9-82F2-53B9D34B933C}" srcOrd="0" destOrd="0" presId="urn:microsoft.com/office/officeart/2005/8/layout/cycle2"/>
    <dgm:cxn modelId="{175F03E0-9A6A-429F-ADEC-69744AB0DB35}" type="presOf" srcId="{0F78B7F4-B007-40A8-9583-78881BE9BCD9}" destId="{746A639A-E9AD-47E2-AB01-1A6EB824B095}" srcOrd="0" destOrd="0" presId="urn:microsoft.com/office/officeart/2005/8/layout/cycle2"/>
    <dgm:cxn modelId="{9DF56E0B-BA0B-4581-88D6-9AD64ED19680}" type="presOf" srcId="{7B5D4824-7450-4FE4-8E46-F51007359A79}" destId="{FF233174-C753-4ECA-9681-70FF81E4AE16}" srcOrd="1" destOrd="0" presId="urn:microsoft.com/office/officeart/2005/8/layout/cycle2"/>
    <dgm:cxn modelId="{5031DC16-1192-485A-B238-86EA490F55A3}" type="presOf" srcId="{F34EDA1C-82B8-423E-9D41-3F2460E9FEF8}" destId="{5F07FCB9-EF38-451F-A3C2-982B87B90149}" srcOrd="0" destOrd="0" presId="urn:microsoft.com/office/officeart/2005/8/layout/cycle2"/>
    <dgm:cxn modelId="{B9D32AF0-10CF-4662-B5D9-1AABE7C2C6BF}" type="presOf" srcId="{FB835752-6A1C-47A4-965A-3BFC509850A9}" destId="{E7CB1026-6BDC-441D-A1E0-48968FEA57B8}" srcOrd="0" destOrd="0" presId="urn:microsoft.com/office/officeart/2005/8/layout/cycle2"/>
    <dgm:cxn modelId="{AA0A1DFD-79A3-4F6C-B1F4-E381DD51679C}" type="presOf" srcId="{2347EEC2-28FF-4933-AE8B-4B1F93822E81}" destId="{D750F76D-9E7F-4F86-A230-C71A21ACA88E}" srcOrd="0" destOrd="0" presId="urn:microsoft.com/office/officeart/2005/8/layout/cycle2"/>
    <dgm:cxn modelId="{28BC386F-4CDC-48C3-809F-3B764A901F65}" type="presParOf" srcId="{E7CB1026-6BDC-441D-A1E0-48968FEA57B8}" destId="{EF29CAD6-859B-451D-B884-D7021F9CC61C}" srcOrd="0" destOrd="0" presId="urn:microsoft.com/office/officeart/2005/8/layout/cycle2"/>
    <dgm:cxn modelId="{0F06D95E-06C1-4CD4-A0F4-0C18A22EA14F}" type="presParOf" srcId="{E7CB1026-6BDC-441D-A1E0-48968FEA57B8}" destId="{C631A57B-EC1E-4274-85F0-BF27081BCD8A}" srcOrd="1" destOrd="0" presId="urn:microsoft.com/office/officeart/2005/8/layout/cycle2"/>
    <dgm:cxn modelId="{F17ACE3B-47D6-4D33-9361-9C06E2CB2C56}" type="presParOf" srcId="{C631A57B-EC1E-4274-85F0-BF27081BCD8A}" destId="{71652572-59B2-4339-A8B3-E424671EFFD9}" srcOrd="0" destOrd="0" presId="urn:microsoft.com/office/officeart/2005/8/layout/cycle2"/>
    <dgm:cxn modelId="{08EE8730-2D78-4EFC-8A21-4FBC734D9F0F}" type="presParOf" srcId="{E7CB1026-6BDC-441D-A1E0-48968FEA57B8}" destId="{9B9C430C-9BEA-43B0-8572-35FACBF15765}" srcOrd="2" destOrd="0" presId="urn:microsoft.com/office/officeart/2005/8/layout/cycle2"/>
    <dgm:cxn modelId="{E53749BE-832A-46B1-89C7-62019F9B25CF}" type="presParOf" srcId="{E7CB1026-6BDC-441D-A1E0-48968FEA57B8}" destId="{D4D119B9-90BC-479A-9F80-204E2645D94D}" srcOrd="3" destOrd="0" presId="urn:microsoft.com/office/officeart/2005/8/layout/cycle2"/>
    <dgm:cxn modelId="{CD269606-E6E2-4728-8F31-937F3E4E1BC7}" type="presParOf" srcId="{D4D119B9-90BC-479A-9F80-204E2645D94D}" destId="{9E3A90C3-9D37-469D-8D95-3847F9FC4F1A}" srcOrd="0" destOrd="0" presId="urn:microsoft.com/office/officeart/2005/8/layout/cycle2"/>
    <dgm:cxn modelId="{68FB9E70-F2B9-422D-A559-18036822ECBB}" type="presParOf" srcId="{E7CB1026-6BDC-441D-A1E0-48968FEA57B8}" destId="{D750F76D-9E7F-4F86-A230-C71A21ACA88E}" srcOrd="4" destOrd="0" presId="urn:microsoft.com/office/officeart/2005/8/layout/cycle2"/>
    <dgm:cxn modelId="{0B1C498D-8E9A-44F7-B7D3-22D1DB17891D}" type="presParOf" srcId="{E7CB1026-6BDC-441D-A1E0-48968FEA57B8}" destId="{5F07FCB9-EF38-451F-A3C2-982B87B90149}" srcOrd="5" destOrd="0" presId="urn:microsoft.com/office/officeart/2005/8/layout/cycle2"/>
    <dgm:cxn modelId="{43FB4F9E-CE34-490C-83EA-0794781719D9}" type="presParOf" srcId="{5F07FCB9-EF38-451F-A3C2-982B87B90149}" destId="{4D486337-2DBD-4C71-A598-52366E130414}" srcOrd="0" destOrd="0" presId="urn:microsoft.com/office/officeart/2005/8/layout/cycle2"/>
    <dgm:cxn modelId="{9B4C8EB9-986A-4D46-B93B-5F21D09F2451}" type="presParOf" srcId="{E7CB1026-6BDC-441D-A1E0-48968FEA57B8}" destId="{C6C4DC31-9FF8-435E-8EEF-E42590D87FBD}" srcOrd="6" destOrd="0" presId="urn:microsoft.com/office/officeart/2005/8/layout/cycle2"/>
    <dgm:cxn modelId="{A1DA5489-2AE1-4DE2-9AE9-BE4E24AD6106}" type="presParOf" srcId="{E7CB1026-6BDC-441D-A1E0-48968FEA57B8}" destId="{6D582514-9C03-4EA4-A2EE-DE9C873ABCD3}" srcOrd="7" destOrd="0" presId="urn:microsoft.com/office/officeart/2005/8/layout/cycle2"/>
    <dgm:cxn modelId="{68AC328D-11B5-4704-9224-5C77B529CAA8}" type="presParOf" srcId="{6D582514-9C03-4EA4-A2EE-DE9C873ABCD3}" destId="{E3C3EE50-15E0-4304-9A96-5E51D2AFD631}" srcOrd="0" destOrd="0" presId="urn:microsoft.com/office/officeart/2005/8/layout/cycle2"/>
    <dgm:cxn modelId="{7AF0C687-7035-44C6-9389-F098AB324325}" type="presParOf" srcId="{E7CB1026-6BDC-441D-A1E0-48968FEA57B8}" destId="{746A639A-E9AD-47E2-AB01-1A6EB824B095}" srcOrd="8" destOrd="0" presId="urn:microsoft.com/office/officeart/2005/8/layout/cycle2"/>
    <dgm:cxn modelId="{5FB91CB2-91CD-42FB-93EE-F89D10239CED}" type="presParOf" srcId="{E7CB1026-6BDC-441D-A1E0-48968FEA57B8}" destId="{DE538B46-0E72-44BC-AD44-A6DB8F60E2D2}" srcOrd="9" destOrd="0" presId="urn:microsoft.com/office/officeart/2005/8/layout/cycle2"/>
    <dgm:cxn modelId="{B12C7FDC-A232-4B66-B11A-C3BD8D558E3C}" type="presParOf" srcId="{DE538B46-0E72-44BC-AD44-A6DB8F60E2D2}" destId="{D1673DF6-4548-421F-BA91-E191612BF6DF}" srcOrd="0" destOrd="0" presId="urn:microsoft.com/office/officeart/2005/8/layout/cycle2"/>
    <dgm:cxn modelId="{447E57CD-122A-4ADC-995A-58875E7CB37D}" type="presParOf" srcId="{E7CB1026-6BDC-441D-A1E0-48968FEA57B8}" destId="{592255C9-0C3A-44F9-82F2-53B9D34B933C}" srcOrd="10" destOrd="0" presId="urn:microsoft.com/office/officeart/2005/8/layout/cycle2"/>
    <dgm:cxn modelId="{CBA913F5-3A5A-4CDD-9F63-4556B9F1FE5C}" type="presParOf" srcId="{E7CB1026-6BDC-441D-A1E0-48968FEA57B8}" destId="{4F9C6146-A049-402C-AE19-8D61633181C0}" srcOrd="11" destOrd="0" presId="urn:microsoft.com/office/officeart/2005/8/layout/cycle2"/>
    <dgm:cxn modelId="{8648AB63-FB74-495A-A92A-A35D3DA99CDA}" type="presParOf" srcId="{4F9C6146-A049-402C-AE19-8D61633181C0}" destId="{FF233174-C753-4ECA-9681-70FF81E4AE1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29CAD6-859B-451D-B884-D7021F9CC61C}">
      <dsp:nvSpPr>
        <dsp:cNvPr id="0" name=""/>
        <dsp:cNvSpPr/>
      </dsp:nvSpPr>
      <dsp:spPr>
        <a:xfrm>
          <a:off x="4048296" y="785820"/>
          <a:ext cx="1809621" cy="1485413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</a:rPr>
            <a:t>Образовательные организации  общего, дополнительного образования и СПО</a:t>
          </a:r>
        </a:p>
      </dsp:txBody>
      <dsp:txXfrm>
        <a:off x="4048296" y="785820"/>
        <a:ext cx="1809621" cy="1485413"/>
      </dsp:txXfrm>
    </dsp:sp>
    <dsp:sp modelId="{C631A57B-EC1E-4274-85F0-BF27081BCD8A}">
      <dsp:nvSpPr>
        <dsp:cNvPr id="0" name=""/>
        <dsp:cNvSpPr/>
      </dsp:nvSpPr>
      <dsp:spPr>
        <a:xfrm rot="16180514" flipH="1">
          <a:off x="4728511" y="1984891"/>
          <a:ext cx="17180" cy="1481283"/>
        </a:xfrm>
        <a:prstGeom prst="upDown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/>
        </a:p>
      </dsp:txBody>
      <dsp:txXfrm rot="16180514" flipH="1">
        <a:off x="4728511" y="1984891"/>
        <a:ext cx="17180" cy="1481283"/>
      </dsp:txXfrm>
    </dsp:sp>
    <dsp:sp modelId="{9B9C430C-9BEA-43B0-8572-35FACBF15765}">
      <dsp:nvSpPr>
        <dsp:cNvPr id="0" name=""/>
        <dsp:cNvSpPr/>
      </dsp:nvSpPr>
      <dsp:spPr>
        <a:xfrm>
          <a:off x="4100051" y="2586431"/>
          <a:ext cx="1688302" cy="1025645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</a:rPr>
            <a:t>ВУЗы: ОГАУ, ОГПУ, ОГУ 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4100051" y="2586431"/>
        <a:ext cx="1688302" cy="1025645"/>
      </dsp:txXfrm>
    </dsp:sp>
    <dsp:sp modelId="{D4D119B9-90BC-479A-9F80-204E2645D94D}">
      <dsp:nvSpPr>
        <dsp:cNvPr id="0" name=""/>
        <dsp:cNvSpPr/>
      </dsp:nvSpPr>
      <dsp:spPr>
        <a:xfrm rot="18500032" flipH="1" flipV="1">
          <a:off x="2368698" y="2177857"/>
          <a:ext cx="1424055" cy="45718"/>
        </a:xfrm>
        <a:prstGeom prst="leftRightArrow">
          <a:avLst/>
        </a:prstGeom>
        <a:solidFill>
          <a:schemeClr val="accent4">
            <a:hueOff val="167983"/>
            <a:satOff val="-4487"/>
            <a:lumOff val="-1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500032" flipH="1" flipV="1">
        <a:off x="2368698" y="2177857"/>
        <a:ext cx="1424055" cy="45718"/>
      </dsp:txXfrm>
    </dsp:sp>
    <dsp:sp modelId="{D750F76D-9E7F-4F86-A230-C71A21ACA88E}">
      <dsp:nvSpPr>
        <dsp:cNvPr id="0" name=""/>
        <dsp:cNvSpPr/>
      </dsp:nvSpPr>
      <dsp:spPr>
        <a:xfrm>
          <a:off x="2286020" y="2"/>
          <a:ext cx="2043386" cy="1225795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</a:rPr>
            <a:t>Муниципальные органы управления образованием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2286020" y="2"/>
        <a:ext cx="2043386" cy="1225795"/>
      </dsp:txXfrm>
    </dsp:sp>
    <dsp:sp modelId="{5F07FCB9-EF38-451F-A3C2-982B87B90149}">
      <dsp:nvSpPr>
        <dsp:cNvPr id="0" name=""/>
        <dsp:cNvSpPr/>
      </dsp:nvSpPr>
      <dsp:spPr>
        <a:xfrm rot="5377306">
          <a:off x="1349412" y="1553866"/>
          <a:ext cx="179086" cy="600385"/>
        </a:xfrm>
        <a:prstGeom prst="upDownArrow">
          <a:avLst/>
        </a:prstGeom>
        <a:solidFill>
          <a:schemeClr val="accent4">
            <a:hueOff val="335966"/>
            <a:satOff val="-8974"/>
            <a:lumOff val="-21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5377306">
        <a:off x="1349412" y="1553866"/>
        <a:ext cx="179086" cy="600385"/>
      </dsp:txXfrm>
    </dsp:sp>
    <dsp:sp modelId="{C6C4DC31-9FF8-435E-8EEF-E42590D87FBD}">
      <dsp:nvSpPr>
        <dsp:cNvPr id="0" name=""/>
        <dsp:cNvSpPr/>
      </dsp:nvSpPr>
      <dsp:spPr>
        <a:xfrm>
          <a:off x="2414084" y="3157926"/>
          <a:ext cx="1828853" cy="1210813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</a:rPr>
            <a:t>Общественные организации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2414084" y="3157926"/>
        <a:ext cx="1828853" cy="1210813"/>
      </dsp:txXfrm>
    </dsp:sp>
    <dsp:sp modelId="{6D582514-9C03-4EA4-A2EE-DE9C873ABCD3}">
      <dsp:nvSpPr>
        <dsp:cNvPr id="0" name=""/>
        <dsp:cNvSpPr/>
      </dsp:nvSpPr>
      <dsp:spPr>
        <a:xfrm rot="12072086">
          <a:off x="2894301" y="1505694"/>
          <a:ext cx="91996" cy="1168360"/>
        </a:xfrm>
        <a:prstGeom prst="upDownArrow">
          <a:avLst/>
        </a:prstGeom>
        <a:solidFill>
          <a:schemeClr val="accent4">
            <a:hueOff val="503950"/>
            <a:satOff val="-13460"/>
            <a:lumOff val="-3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200" kern="1200"/>
        </a:p>
      </dsp:txBody>
      <dsp:txXfrm rot="12072086">
        <a:off x="2894301" y="1505694"/>
        <a:ext cx="91996" cy="1168360"/>
      </dsp:txXfrm>
    </dsp:sp>
    <dsp:sp modelId="{746A639A-E9AD-47E2-AB01-1A6EB824B095}">
      <dsp:nvSpPr>
        <dsp:cNvPr id="0" name=""/>
        <dsp:cNvSpPr/>
      </dsp:nvSpPr>
      <dsp:spPr>
        <a:xfrm>
          <a:off x="599600" y="2514995"/>
          <a:ext cx="1982156" cy="1148453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</a:rPr>
            <a:t>Библиотеки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</a:rPr>
            <a:t>и музеи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599600" y="2514995"/>
        <a:ext cx="1982156" cy="1148453"/>
      </dsp:txXfrm>
    </dsp:sp>
    <dsp:sp modelId="{DE538B46-0E72-44BC-AD44-A6DB8F60E2D2}">
      <dsp:nvSpPr>
        <dsp:cNvPr id="0" name=""/>
        <dsp:cNvSpPr/>
      </dsp:nvSpPr>
      <dsp:spPr>
        <a:xfrm rot="370528">
          <a:off x="1023913" y="1443493"/>
          <a:ext cx="950825" cy="189625"/>
        </a:xfrm>
        <a:prstGeom prst="leftRightArrow">
          <a:avLst/>
        </a:prstGeom>
        <a:solidFill>
          <a:schemeClr val="accent4">
            <a:hueOff val="671933"/>
            <a:satOff val="-17947"/>
            <a:lumOff val="-42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370528">
        <a:off x="1023913" y="1443493"/>
        <a:ext cx="950825" cy="189625"/>
      </dsp:txXfrm>
    </dsp:sp>
    <dsp:sp modelId="{592255C9-0C3A-44F9-82F2-53B9D34B933C}">
      <dsp:nvSpPr>
        <dsp:cNvPr id="0" name=""/>
        <dsp:cNvSpPr/>
      </dsp:nvSpPr>
      <dsp:spPr>
        <a:xfrm>
          <a:off x="571498" y="761595"/>
          <a:ext cx="2094527" cy="1524421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</a:rPr>
            <a:t>Ведомства: МЧС, ВДПО, УГИБДД, региональное отделение ДОСААФ, учреждения здравоохранения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571498" y="761595"/>
        <a:ext cx="2094527" cy="1524421"/>
      </dsp:txXfrm>
    </dsp:sp>
    <dsp:sp modelId="{4F9C6146-A049-402C-AE19-8D61633181C0}">
      <dsp:nvSpPr>
        <dsp:cNvPr id="0" name=""/>
        <dsp:cNvSpPr/>
      </dsp:nvSpPr>
      <dsp:spPr>
        <a:xfrm rot="4868">
          <a:off x="6429824" y="2500230"/>
          <a:ext cx="142066" cy="575118"/>
        </a:xfrm>
        <a:prstGeom prst="upDownArrow">
          <a:avLst/>
        </a:prstGeom>
        <a:solidFill>
          <a:schemeClr val="accent4">
            <a:hueOff val="839916"/>
            <a:satOff val="-22434"/>
            <a:lumOff val="-52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4868">
        <a:off x="6429824" y="2500230"/>
        <a:ext cx="142066" cy="575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156267E-1710-4645-AED8-0E8152765DB6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93843D4-978B-4111-8B7F-B5EC1E2BB5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56267E-1710-4645-AED8-0E8152765DB6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3843D4-978B-4111-8B7F-B5EC1E2BB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56267E-1710-4645-AED8-0E8152765DB6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3843D4-978B-4111-8B7F-B5EC1E2BB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56267E-1710-4645-AED8-0E8152765DB6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3843D4-978B-4111-8B7F-B5EC1E2BB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156267E-1710-4645-AED8-0E8152765DB6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93843D4-978B-4111-8B7F-B5EC1E2BB5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56267E-1710-4645-AED8-0E8152765DB6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93843D4-978B-4111-8B7F-B5EC1E2BB5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56267E-1710-4645-AED8-0E8152765DB6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93843D4-978B-4111-8B7F-B5EC1E2BB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56267E-1710-4645-AED8-0E8152765DB6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3843D4-978B-4111-8B7F-B5EC1E2BB5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56267E-1710-4645-AED8-0E8152765DB6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3843D4-978B-4111-8B7F-B5EC1E2BB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156267E-1710-4645-AED8-0E8152765DB6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93843D4-978B-4111-8B7F-B5EC1E2BB5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156267E-1710-4645-AED8-0E8152765DB6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93843D4-978B-4111-8B7F-B5EC1E2BB5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156267E-1710-4645-AED8-0E8152765DB6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93843D4-978B-4111-8B7F-B5EC1E2BB5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2852"/>
            <a:ext cx="9001156" cy="235745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Социализация  и  воспитание школьников  во  взаимодействии общего  и  дополнительного образования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4429132"/>
            <a:ext cx="6096008" cy="185738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 smtClean="0">
                <a:solidFill>
                  <a:schemeClr val="tx1"/>
                </a:solidFill>
                <a:latin typeface="+mj-lt"/>
              </a:rPr>
              <a:t>Жутов</a:t>
            </a:r>
            <a:r>
              <a:rPr lang="ru-RU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+mj-lt"/>
              </a:rPr>
              <a:t> Николай </a:t>
            </a:r>
            <a:r>
              <a:rPr lang="ru-RU" b="1" dirty="0" smtClean="0">
                <a:solidFill>
                  <a:schemeClr val="tx1"/>
                </a:solidFill>
                <a:latin typeface="+mj-lt"/>
              </a:rPr>
              <a:t>Фёдорович – 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+mj-lt"/>
              </a:rPr>
              <a:t>директор 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ГАОУ ДОД 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+mj-lt"/>
              </a:rPr>
              <a:t>«Оренбургский </a:t>
            </a:r>
            <a:endParaRPr lang="ru-RU" sz="2800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+mj-lt"/>
              </a:rPr>
              <a:t>областной детский </a:t>
            </a:r>
            <a:endParaRPr lang="ru-RU" sz="2800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+mj-lt"/>
              </a:rPr>
              <a:t>эколого-биологический центр»</a:t>
            </a:r>
            <a:endParaRPr lang="ru-RU" sz="28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0030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500034" y="2143116"/>
            <a:ext cx="3429024" cy="3429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2714620"/>
            <a:ext cx="4643470" cy="228601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+mj-lt"/>
                <a:cs typeface="Arial" pitchFamily="34" charset="0"/>
              </a:rPr>
              <a:t>Естественнонаучное</a:t>
            </a:r>
          </a:p>
          <a:p>
            <a:r>
              <a:rPr lang="ru-RU" dirty="0" smtClean="0">
                <a:latin typeface="+mj-lt"/>
                <a:cs typeface="Arial" pitchFamily="34" charset="0"/>
              </a:rPr>
              <a:t>Техническое</a:t>
            </a:r>
          </a:p>
          <a:p>
            <a:r>
              <a:rPr lang="ru-RU" dirty="0" smtClean="0">
                <a:latin typeface="+mj-lt"/>
                <a:cs typeface="Arial" pitchFamily="34" charset="0"/>
              </a:rPr>
              <a:t>Туристско-краеведческое</a:t>
            </a:r>
          </a:p>
          <a:p>
            <a:pPr>
              <a:buNone/>
            </a:pPr>
            <a:endParaRPr lang="ru-RU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2214554"/>
            <a:ext cx="3286125" cy="32861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Приоритетные направления деятельности Центра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Приоритетные задачи образования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628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Повышение качества образования и удовлетворенности учащихся и родителей уровнем образовательного процесса.</a:t>
            </a:r>
          </a:p>
          <a:p>
            <a:r>
              <a:rPr lang="ru-RU" dirty="0" smtClean="0"/>
              <a:t>Рост достижений участников образовательного процесса в конкурсах, проектах, олимпиадах.</a:t>
            </a:r>
          </a:p>
          <a:p>
            <a:r>
              <a:rPr lang="ru-RU" dirty="0" smtClean="0"/>
              <a:t>Увеличение доступности и качества образовательных услуг.</a:t>
            </a:r>
          </a:p>
          <a:p>
            <a:r>
              <a:rPr lang="ru-RU" dirty="0" smtClean="0"/>
              <a:t>Выявление и поддержка одаренных детей.</a:t>
            </a:r>
          </a:p>
          <a:p>
            <a:r>
              <a:rPr lang="ru-RU" dirty="0" smtClean="0"/>
              <a:t>Создание условий для профессионального самоопределения учащихся.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партнерство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межведомственное взаимодействие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85720" y="649207"/>
            <a:ext cx="8572560" cy="5923065"/>
            <a:chOff x="285720" y="649207"/>
            <a:chExt cx="8572560" cy="5923065"/>
          </a:xfrm>
        </p:grpSpPr>
        <p:sp>
          <p:nvSpPr>
            <p:cNvPr id="25" name="Овал 84"/>
            <p:cNvSpPr/>
            <p:nvPr/>
          </p:nvSpPr>
          <p:spPr>
            <a:xfrm>
              <a:off x="1027240" y="649207"/>
              <a:ext cx="7128792" cy="5882388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26" name="Группа 88"/>
            <p:cNvGrpSpPr/>
            <p:nvPr/>
          </p:nvGrpSpPr>
          <p:grpSpPr>
            <a:xfrm>
              <a:off x="285720" y="1428736"/>
              <a:ext cx="8572560" cy="5143536"/>
              <a:chOff x="-191872" y="913866"/>
              <a:chExt cx="9154849" cy="6067863"/>
            </a:xfrm>
          </p:grpSpPr>
          <p:graphicFrame>
            <p:nvGraphicFramePr>
              <p:cNvPr id="27" name="Схема 26"/>
              <p:cNvGraphicFramePr/>
              <p:nvPr>
                <p:extLst>
                  <p:ext uri="{D42A27DB-BD31-4B8C-83A1-F6EECF244321}">
                    <p14:modId xmlns:p14="http://schemas.microsoft.com/office/powerpoint/2010/main" xmlns="" val="550911465"/>
                  </p:ext>
                </p:extLst>
              </p:nvPr>
            </p:nvGraphicFramePr>
            <p:xfrm>
              <a:off x="952484" y="913866"/>
              <a:ext cx="6942427" cy="514082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grpSp>
            <p:nvGrpSpPr>
              <p:cNvPr id="28" name="Группа 59"/>
              <p:cNvGrpSpPr/>
              <p:nvPr/>
            </p:nvGrpSpPr>
            <p:grpSpPr>
              <a:xfrm>
                <a:off x="-191872" y="998142"/>
                <a:ext cx="9154849" cy="5983587"/>
                <a:chOff x="-247795" y="1000486"/>
                <a:chExt cx="9154849" cy="5983587"/>
              </a:xfrm>
            </p:grpSpPr>
            <p:sp>
              <p:nvSpPr>
                <p:cNvPr id="29" name="Полилиния 62"/>
                <p:cNvSpPr/>
                <p:nvPr/>
              </p:nvSpPr>
              <p:spPr>
                <a:xfrm>
                  <a:off x="-247795" y="1000487"/>
                  <a:ext cx="2136131" cy="758483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1022751"/>
                    <a:satOff val="-1535"/>
                    <a:lumOff val="-250"/>
                    <a:alphaOff val="0"/>
                  </a:schemeClr>
                </a:fillRef>
                <a:effectRef idx="0">
                  <a:schemeClr val="accent3">
                    <a:hueOff val="1022751"/>
                    <a:satOff val="-1535"/>
                    <a:lumOff val="-25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79783" tIns="79783" rIns="79783" bIns="79783" numCol="1" spcCol="1270" anchor="ctr" anchorCtr="0">
                  <a:noAutofit/>
                </a:bodyPr>
                <a:lstStyle/>
                <a:p>
                  <a:pPr lvl="0"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200" kern="1200" dirty="0" smtClean="0">
                      <a:solidFill>
                        <a:schemeClr val="bg1"/>
                      </a:solidFill>
                    </a:rPr>
                    <a:t>Министерство лесного и охотничьего хозяйства Оренбургской области</a:t>
                  </a:r>
                  <a:endParaRPr lang="ru-RU" sz="1200" kern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" name="Полилиния 64"/>
                <p:cNvSpPr/>
                <p:nvPr/>
              </p:nvSpPr>
              <p:spPr>
                <a:xfrm>
                  <a:off x="6770923" y="1927521"/>
                  <a:ext cx="2136131" cy="758483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2045503"/>
                    <a:satOff val="-3069"/>
                    <a:lumOff val="-499"/>
                    <a:alphaOff val="0"/>
                  </a:schemeClr>
                </a:fillRef>
                <a:effectRef idx="0">
                  <a:schemeClr val="accent3">
                    <a:hueOff val="2045503"/>
                    <a:satOff val="-3069"/>
                    <a:lumOff val="-499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74894" tIns="74894" rIns="74894" bIns="74894" numCol="1" spcCol="1270" anchor="ctr" anchorCtr="0">
                  <a:noAutofit/>
                </a:bodyPr>
                <a:lstStyle/>
                <a:p>
                  <a:pPr lvl="0"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200" kern="1200" dirty="0" smtClean="0">
                      <a:solidFill>
                        <a:schemeClr val="bg1"/>
                      </a:solidFill>
                    </a:rPr>
                    <a:t>Государственная инспекция по охране окружающей среды Оренбургской области </a:t>
                  </a:r>
                  <a:endParaRPr lang="ru-RU" sz="1200" kern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Полилиния 66"/>
                <p:cNvSpPr/>
                <p:nvPr/>
              </p:nvSpPr>
              <p:spPr>
                <a:xfrm>
                  <a:off x="5855438" y="6141314"/>
                  <a:ext cx="2288712" cy="84275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3068254"/>
                    <a:satOff val="-4604"/>
                    <a:lumOff val="-749"/>
                    <a:alphaOff val="0"/>
                  </a:schemeClr>
                </a:fillRef>
                <a:effectRef idx="0">
                  <a:schemeClr val="accent3">
                    <a:hueOff val="3068254"/>
                    <a:satOff val="-4604"/>
                    <a:lumOff val="-749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80568" tIns="80568" rIns="80568" bIns="80568" numCol="1" spcCol="1270" anchor="ctr" anchorCtr="0">
                  <a:noAutofit/>
                </a:bodyPr>
                <a:lstStyle/>
                <a:p>
                  <a:pPr lvl="0"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200" kern="1200" dirty="0" smtClean="0">
                      <a:solidFill>
                        <a:schemeClr val="bg1"/>
                      </a:solidFill>
                    </a:rPr>
                    <a:t>Государственный природный заповедник «Оренбургский»</a:t>
                  </a:r>
                  <a:endParaRPr lang="ru-RU" sz="1200" kern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Полилиния 68"/>
                <p:cNvSpPr/>
                <p:nvPr/>
              </p:nvSpPr>
              <p:spPr>
                <a:xfrm>
                  <a:off x="6770923" y="4287245"/>
                  <a:ext cx="2136131" cy="1685517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4091005"/>
                    <a:satOff val="-6138"/>
                    <a:lumOff val="-998"/>
                    <a:alphaOff val="0"/>
                  </a:schemeClr>
                </a:fillRef>
                <a:effectRef idx="0">
                  <a:schemeClr val="accent3">
                    <a:hueOff val="4091005"/>
                    <a:satOff val="-6138"/>
                    <a:lumOff val="-998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85526" tIns="85526" rIns="85526" bIns="85526" numCol="1" spcCol="1270" anchor="ctr" anchorCtr="0">
                  <a:noAutofit/>
                </a:bodyPr>
                <a:lstStyle/>
                <a:p>
                  <a:pPr lvl="0"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200" kern="1200" dirty="0" smtClean="0">
                      <a:solidFill>
                        <a:schemeClr val="bg1"/>
                      </a:solidFill>
                    </a:rPr>
                    <a:t>Научные учреждения: Институт степи и Институт экологии растений и животных  </a:t>
                  </a:r>
                  <a:r>
                    <a:rPr lang="ru-RU" sz="1200" kern="1200" dirty="0" err="1" smtClean="0">
                      <a:solidFill>
                        <a:schemeClr val="bg1"/>
                      </a:solidFill>
                    </a:rPr>
                    <a:t>УрО</a:t>
                  </a:r>
                  <a:r>
                    <a:rPr lang="ru-RU" sz="1200" kern="1200" dirty="0" smtClean="0">
                      <a:solidFill>
                        <a:schemeClr val="bg1"/>
                      </a:solidFill>
                    </a:rPr>
                    <a:t> РАН, Институт биоресурсов и прикладной экологии при ОГПУ</a:t>
                  </a:r>
                  <a:endParaRPr lang="ru-RU" sz="1200" kern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Полилиния 70"/>
                <p:cNvSpPr/>
                <p:nvPr/>
              </p:nvSpPr>
              <p:spPr>
                <a:xfrm>
                  <a:off x="6770923" y="2938831"/>
                  <a:ext cx="2136131" cy="1179862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5113756"/>
                    <a:satOff val="-7673"/>
                    <a:lumOff val="-1248"/>
                    <a:alphaOff val="0"/>
                  </a:schemeClr>
                </a:fillRef>
                <a:effectRef idx="0">
                  <a:schemeClr val="accent3">
                    <a:hueOff val="5113756"/>
                    <a:satOff val="-7673"/>
                    <a:lumOff val="-1248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76020" tIns="76020" rIns="76020" bIns="76020" numCol="1" spcCol="1270" anchor="ctr" anchorCtr="0">
                  <a:noAutofit/>
                </a:bodyPr>
                <a:lstStyle/>
                <a:p>
                  <a:pPr lvl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200" kern="1200" dirty="0" smtClean="0">
                      <a:solidFill>
                        <a:schemeClr val="bg1"/>
                      </a:solidFill>
                    </a:rPr>
                    <a:t>Печать: «Учительская газета»,  «Классная газета», «Внешкольник Оренбуржья», «Вечерний Оренбург», «Южный Урал». Телевидение.</a:t>
                  </a:r>
                  <a:endParaRPr lang="ru-RU" sz="1200" kern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Полилиния 72"/>
                <p:cNvSpPr/>
                <p:nvPr/>
              </p:nvSpPr>
              <p:spPr>
                <a:xfrm>
                  <a:off x="3185273" y="6141314"/>
                  <a:ext cx="2288712" cy="84275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6136507"/>
                    <a:satOff val="-9207"/>
                    <a:lumOff val="-1497"/>
                    <a:alphaOff val="0"/>
                  </a:schemeClr>
                </a:fillRef>
                <a:effectRef idx="0">
                  <a:schemeClr val="accent3">
                    <a:hueOff val="6136507"/>
                    <a:satOff val="-9207"/>
                    <a:lumOff val="-1497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74270" tIns="74270" rIns="74270" bIns="74270" numCol="1" spcCol="1270" anchor="ctr" anchorCtr="0">
                  <a:noAutofit/>
                </a:bodyPr>
                <a:lstStyle/>
                <a:p>
                  <a:pPr lvl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200" kern="1200" dirty="0" smtClean="0">
                      <a:solidFill>
                        <a:schemeClr val="bg1"/>
                      </a:solidFill>
                    </a:rPr>
                    <a:t>Департамент молодежной политики Оренбургской области</a:t>
                  </a:r>
                  <a:endParaRPr lang="ru-RU" sz="1200" kern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Полилиния 60"/>
                <p:cNvSpPr/>
                <p:nvPr/>
              </p:nvSpPr>
              <p:spPr>
                <a:xfrm>
                  <a:off x="-247795" y="2011796"/>
                  <a:ext cx="2136131" cy="758483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81597" tIns="81597" rIns="81597" bIns="81597" numCol="1" spcCol="1270" anchor="ctr" anchorCtr="0">
                  <a:noAutofit/>
                </a:bodyPr>
                <a:lstStyle/>
                <a:p>
                  <a:pPr lvl="0"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200" kern="1200" dirty="0" smtClean="0">
                      <a:solidFill>
                        <a:schemeClr val="bg1"/>
                      </a:solidFill>
                    </a:rPr>
                    <a:t>Министерство природных ресурсов, экологии и имущественных отношений</a:t>
                  </a:r>
                  <a:endParaRPr lang="ru-RU" sz="1200" kern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Полилиния 74"/>
                <p:cNvSpPr/>
                <p:nvPr/>
              </p:nvSpPr>
              <p:spPr>
                <a:xfrm>
                  <a:off x="362528" y="6141314"/>
                  <a:ext cx="2288711" cy="84275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7159259"/>
                    <a:satOff val="-10742"/>
                    <a:lumOff val="-1747"/>
                    <a:alphaOff val="0"/>
                  </a:schemeClr>
                </a:fillRef>
                <a:effectRef idx="0">
                  <a:schemeClr val="accent3">
                    <a:hueOff val="7159259"/>
                    <a:satOff val="-10742"/>
                    <a:lumOff val="-1747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72965" tIns="72965" rIns="72965" bIns="72965" numCol="1" spcCol="1270" anchor="ctr" anchorCtr="0">
                  <a:noAutofit/>
                </a:bodyPr>
                <a:lstStyle/>
                <a:p>
                  <a:pPr lvl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200" kern="1200" dirty="0" smtClean="0">
                      <a:solidFill>
                        <a:schemeClr val="bg1"/>
                      </a:solidFill>
                    </a:rPr>
                    <a:t>Федерации спортивного туризма и спортивного ориентирования Оренбуржья</a:t>
                  </a:r>
                  <a:endParaRPr lang="ru-RU" sz="1200" kern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Полилиния 76"/>
                <p:cNvSpPr/>
                <p:nvPr/>
              </p:nvSpPr>
              <p:spPr>
                <a:xfrm>
                  <a:off x="-247795" y="3023107"/>
                  <a:ext cx="2136131" cy="758483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8182010"/>
                    <a:satOff val="-12276"/>
                    <a:lumOff val="-1996"/>
                    <a:alphaOff val="0"/>
                  </a:schemeClr>
                </a:fillRef>
                <a:effectRef idx="0">
                  <a:schemeClr val="accent3">
                    <a:hueOff val="8182010"/>
                    <a:satOff val="-12276"/>
                    <a:lumOff val="-1996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74986" tIns="74986" rIns="74986" bIns="74986" numCol="1" spcCol="1270" anchor="ctr" anchorCtr="0">
                  <a:noAutofit/>
                </a:bodyPr>
                <a:lstStyle/>
                <a:p>
                  <a:pPr lvl="0"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200" kern="1200" dirty="0" smtClean="0">
                      <a:solidFill>
                        <a:schemeClr val="bg1"/>
                      </a:solidFill>
                    </a:rPr>
                    <a:t>Министерство социального развития Оренбургской области</a:t>
                  </a:r>
                  <a:endParaRPr lang="ru-RU" sz="1200" kern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Полилиния 78"/>
                <p:cNvSpPr/>
                <p:nvPr/>
              </p:nvSpPr>
              <p:spPr>
                <a:xfrm>
                  <a:off x="-247795" y="3950142"/>
                  <a:ext cx="2136131" cy="758483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9204761"/>
                    <a:satOff val="-13811"/>
                    <a:lumOff val="-2246"/>
                    <a:alphaOff val="0"/>
                  </a:schemeClr>
                </a:fillRef>
                <a:effectRef idx="0">
                  <a:schemeClr val="accent3">
                    <a:hueOff val="9204761"/>
                    <a:satOff val="-13811"/>
                    <a:lumOff val="-2246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78333" tIns="78333" rIns="78333" bIns="78333" numCol="1" spcCol="1270" anchor="ctr" anchorCtr="0">
                  <a:noAutofit/>
                </a:bodyPr>
                <a:lstStyle/>
                <a:p>
                  <a:pPr lvl="0"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200" kern="1200" dirty="0" smtClean="0">
                      <a:solidFill>
                        <a:schemeClr val="bg1"/>
                      </a:solidFill>
                    </a:rPr>
                    <a:t>Министерство труда и занятости населения Оренбургской области</a:t>
                  </a:r>
                  <a:endParaRPr lang="ru-RU" sz="1200" kern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Полилиния 80"/>
                <p:cNvSpPr/>
                <p:nvPr/>
              </p:nvSpPr>
              <p:spPr>
                <a:xfrm>
                  <a:off x="-247795" y="4961452"/>
                  <a:ext cx="2136131" cy="927035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10227513"/>
                    <a:satOff val="-15345"/>
                    <a:lumOff val="-2495"/>
                    <a:alphaOff val="0"/>
                  </a:schemeClr>
                </a:fillRef>
                <a:effectRef idx="0">
                  <a:schemeClr val="accent3">
                    <a:hueOff val="10227513"/>
                    <a:satOff val="-15345"/>
                    <a:lumOff val="-2495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81710" tIns="81710" rIns="81710" bIns="81710" numCol="1" spcCol="1270" anchor="ctr" anchorCtr="0">
                  <a:noAutofit/>
                </a:bodyPr>
                <a:lstStyle/>
                <a:p>
                  <a:pPr lvl="0"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200" kern="1200" dirty="0" smtClean="0">
                      <a:solidFill>
                        <a:schemeClr val="bg1"/>
                      </a:solidFill>
                    </a:rPr>
                    <a:t>Министерство физической культуры, спорта и туризма Оренбургской области</a:t>
                  </a:r>
                  <a:endParaRPr lang="ru-RU" sz="1200" kern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Полилиния 82"/>
                <p:cNvSpPr/>
                <p:nvPr/>
              </p:nvSpPr>
              <p:spPr>
                <a:xfrm>
                  <a:off x="6770923" y="1000486"/>
                  <a:ext cx="2136131" cy="75372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11250264"/>
                    <a:satOff val="-16880"/>
                    <a:lumOff val="-2745"/>
                    <a:alphaOff val="0"/>
                  </a:schemeClr>
                </a:fillRef>
                <a:effectRef idx="0">
                  <a:schemeClr val="accent3">
                    <a:hueOff val="11250264"/>
                    <a:satOff val="-16880"/>
                    <a:lumOff val="-2745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74894" tIns="74894" rIns="74894" bIns="74894" numCol="1" spcCol="1270" anchor="ctr" anchorCtr="0">
                  <a:noAutofit/>
                </a:bodyPr>
                <a:lstStyle/>
                <a:p>
                  <a:pPr lvl="0"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200" kern="1200" dirty="0" smtClean="0">
                      <a:solidFill>
                        <a:schemeClr val="bg1"/>
                      </a:solidFill>
                    </a:rPr>
                    <a:t>Министерство образования Оренбургской области</a:t>
                  </a:r>
                  <a:endParaRPr lang="ru-RU" sz="1200" kern="12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0" y="2571744"/>
            <a:ext cx="2214566" cy="2214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100487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Наиболее массовые мероприятия ООДЭБЦ</a:t>
            </a:r>
            <a:endParaRPr lang="ru-RU" b="1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700118" y="2212290"/>
            <a:ext cx="8229600" cy="450285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+mj-lt"/>
              </a:rPr>
              <a:t>Слеты ученических производственных бригад, юных экологов и туристов.</a:t>
            </a:r>
          </a:p>
          <a:p>
            <a:r>
              <a:rPr lang="ru-RU" sz="2400" dirty="0" smtClean="0">
                <a:latin typeface="+mj-lt"/>
              </a:rPr>
              <a:t>Заочные конкурсы исследовательских работ «Этих дней не смолкнет слава», «Мое село в годы войны», «История Отечества в истории моей семьи».</a:t>
            </a:r>
          </a:p>
          <a:p>
            <a:r>
              <a:rPr lang="ru-RU" sz="2400" dirty="0" smtClean="0">
                <a:latin typeface="+mj-lt"/>
              </a:rPr>
              <a:t>Выставки «В мире техники» и «НТТМ».</a:t>
            </a:r>
          </a:p>
          <a:p>
            <a:r>
              <a:rPr lang="ru-RU" sz="2400" dirty="0" smtClean="0">
                <a:latin typeface="+mj-lt"/>
              </a:rPr>
              <a:t>Первенства области по трассовому моделизму,         авиа- и судомодельному спорту.</a:t>
            </a:r>
          </a:p>
          <a:p>
            <a:r>
              <a:rPr lang="ru-RU" sz="2400" dirty="0" smtClean="0">
                <a:latin typeface="+mj-lt"/>
              </a:rPr>
              <a:t>Соревнования по программам «Юный спасатель»               и «Школа безопасности».</a:t>
            </a:r>
          </a:p>
          <a:p>
            <a:r>
              <a:rPr lang="ru-RU" sz="2400" dirty="0" smtClean="0">
                <a:latin typeface="+mj-lt"/>
              </a:rPr>
              <a:t>Школа семейного туризма.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10177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071678"/>
            <a:ext cx="4409631" cy="3329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 b="6281"/>
          <a:stretch>
            <a:fillRect/>
          </a:stretch>
        </p:blipFill>
        <p:spPr bwMode="auto">
          <a:xfrm>
            <a:off x="357159" y="3786190"/>
            <a:ext cx="3792845" cy="2714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0" descr="P10181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676840"/>
            <a:ext cx="2428892" cy="1822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>
            <a:lum bright="6000" contrast="6000"/>
          </a:blip>
          <a:srcRect/>
          <a:stretch>
            <a:fillRect/>
          </a:stretch>
        </p:blipFill>
        <p:spPr bwMode="auto">
          <a:xfrm>
            <a:off x="1500166" y="2071678"/>
            <a:ext cx="2428892" cy="1822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00034" y="862002"/>
            <a:ext cx="8229600" cy="1066800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Работа  Центра  </a:t>
            </a:r>
          </a:p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  одаренными детьми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487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Академия юных талантов «Созвездие»</a:t>
            </a:r>
            <a:endParaRPr lang="ru-RU" b="1" dirty="0"/>
          </a:p>
        </p:txBody>
      </p:sp>
      <p:pic>
        <p:nvPicPr>
          <p:cNvPr id="8" name="Picture 2" descr="C:\Users\1\Desktop\кон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994443"/>
            <a:ext cx="5500726" cy="3573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4" name="Picture 2" descr="D:\ФОТО\2013\Экспедиция\Немк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429132"/>
            <a:ext cx="2786082" cy="2089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D:\ФОТО\2013\Конф.ЮНТТ\P1010943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071678"/>
            <a:ext cx="2714644" cy="2035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7" name="Picture 5" descr="C:\Users\1\Desktop\ЖЮР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071678"/>
            <a:ext cx="2643206" cy="1380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0034" y="357166"/>
            <a:ext cx="8229600" cy="1066800"/>
          </a:xfrm>
          <a:prstGeom prst="rect">
            <a:avLst/>
          </a:prstGeom>
        </p:spPr>
        <p:txBody>
          <a:bodyPr rIns="91440" anchor="b">
            <a:normAutofit fontScale="82500" lnSpcReduction="2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Кадровое обеспечение работы               с одаренными</a:t>
            </a:r>
            <a:r>
              <a:rPr kumimoji="0" lang="ru-RU" sz="46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детьми</a:t>
            </a:r>
            <a:endParaRPr kumimoji="0" lang="ru-RU" sz="4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Диаграмма 1"/>
          <p:cNvPicPr>
            <a:picLocks noChangeArrowheads="1"/>
          </p:cNvPicPr>
          <p:nvPr/>
        </p:nvPicPr>
        <p:blipFill>
          <a:blip r:embed="rId2" cstate="print"/>
          <a:srcRect t="13726" b="19607"/>
          <a:stretch>
            <a:fillRect/>
          </a:stretch>
        </p:blipFill>
        <p:spPr bwMode="auto">
          <a:xfrm>
            <a:off x="1357290" y="1571612"/>
            <a:ext cx="650085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500034" y="4286256"/>
            <a:ext cx="8229600" cy="2428892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 smtClean="0"/>
              <a:t>Оренбургский государственный университет</a:t>
            </a:r>
          </a:p>
          <a:p>
            <a:r>
              <a:rPr lang="ru-RU" sz="2400" dirty="0" smtClean="0"/>
              <a:t>Оренбургский государственный педагогический университет</a:t>
            </a:r>
          </a:p>
          <a:p>
            <a:r>
              <a:rPr lang="ru-RU" sz="2400" dirty="0" err="1" smtClean="0"/>
              <a:t>ИПКиППРО</a:t>
            </a:r>
            <a:r>
              <a:rPr lang="ru-RU" sz="2400" dirty="0" smtClean="0"/>
              <a:t> Оренбургского государственного педагогического университета</a:t>
            </a:r>
          </a:p>
          <a:p>
            <a:r>
              <a:rPr lang="ru-RU" sz="2400" dirty="0" smtClean="0"/>
              <a:t>Государственный природный заповедник «Оренбургский»</a:t>
            </a:r>
          </a:p>
          <a:p>
            <a:r>
              <a:rPr lang="ru-RU" sz="2400" dirty="0" smtClean="0"/>
              <a:t>Оренбургский государственный Институт искусств                           им. Л. и М. Ростроповичей</a:t>
            </a:r>
          </a:p>
          <a:p>
            <a:r>
              <a:rPr lang="ru-RU" sz="2400" dirty="0" smtClean="0"/>
              <a:t>Института клеточного и внутриклеточного института </a:t>
            </a:r>
            <a:r>
              <a:rPr lang="ru-RU" sz="2400" dirty="0" err="1" smtClean="0"/>
              <a:t>УрО</a:t>
            </a:r>
            <a:r>
              <a:rPr lang="ru-RU" sz="2400" dirty="0" smtClean="0"/>
              <a:t> РАН</a:t>
            </a:r>
            <a:endParaRPr lang="ru-RU" sz="2400" dirty="0" smtClean="0">
              <a:solidFill>
                <a:schemeClr val="tx2">
                  <a:lumMod val="90000"/>
                </a:schemeClr>
              </a:solidFill>
            </a:endParaRPr>
          </a:p>
          <a:p>
            <a:endParaRPr lang="ru-RU" sz="2400" dirty="0" smtClean="0">
              <a:solidFill>
                <a:schemeClr val="tx2">
                  <a:lumMod val="9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596" y="500042"/>
            <a:ext cx="8229600" cy="1352552"/>
          </a:xfrm>
          <a:prstGeom prst="rect">
            <a:avLst/>
          </a:prstGeom>
        </p:spPr>
        <p:txBody>
          <a:bodyPr rIns="91440" anchor="b">
            <a:normAutofit fontScale="67500" lnSpcReduction="2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6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Результативность участия </a:t>
            </a:r>
          </a:p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6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во всероссийских и международных мероприятиях</a:t>
            </a:r>
            <a:endParaRPr kumimoji="0" lang="ru-RU" sz="4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1"/>
            <a:ext cx="8229600" cy="1643073"/>
          </a:xfrm>
        </p:spPr>
        <p:txBody>
          <a:bodyPr/>
          <a:lstStyle/>
          <a:p>
            <a:r>
              <a:rPr lang="ru-RU" sz="2100" dirty="0" smtClean="0"/>
              <a:t>Участников всероссийских и международных конкурсов – 177</a:t>
            </a:r>
          </a:p>
          <a:p>
            <a:r>
              <a:rPr lang="ru-RU" sz="2100" dirty="0" smtClean="0"/>
              <a:t>Количество конкурсов – 37</a:t>
            </a:r>
          </a:p>
          <a:p>
            <a:r>
              <a:rPr lang="ru-RU" sz="2100" dirty="0" smtClean="0"/>
              <a:t>Количество побед – 73</a:t>
            </a:r>
          </a:p>
          <a:p>
            <a:r>
              <a:rPr lang="ru-RU" sz="2100" dirty="0" smtClean="0"/>
              <a:t> Лауреаты премии по поддержке талантливой молодёжи - 14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1\Desktop\Чапчик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8588" y="3786191"/>
            <a:ext cx="5279692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1\Desktop\ави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3786190"/>
            <a:ext cx="2945994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439</TotalTime>
  <Words>394</Words>
  <Application>Microsoft Office PowerPoint</Application>
  <PresentationFormat>Экран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Литейная</vt:lpstr>
      <vt:lpstr>Социализация  и  воспитание школьников  во  взаимодействии общего  и  дополнительного образования</vt:lpstr>
      <vt:lpstr>Приоритетные направления деятельности Центра</vt:lpstr>
      <vt:lpstr>Приоритетные задачи образования</vt:lpstr>
      <vt:lpstr>Социальное партнерство  и межведомственное взаимодействие</vt:lpstr>
      <vt:lpstr>Наиболее массовые мероприятия ООДЭБЦ</vt:lpstr>
      <vt:lpstr>Слайд 6</vt:lpstr>
      <vt:lpstr>Академия юных талантов «Созвездие»</vt:lpstr>
      <vt:lpstr>Слайд 8</vt:lpstr>
      <vt:lpstr>Слайд 9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дополнительного образования - эффективный ресурс поддержки одаренных детей  в современном обществе</dc:title>
  <dc:creator>1</dc:creator>
  <cp:lastModifiedBy>1</cp:lastModifiedBy>
  <cp:revision>58</cp:revision>
  <dcterms:created xsi:type="dcterms:W3CDTF">2014-03-18T09:30:32Z</dcterms:created>
  <dcterms:modified xsi:type="dcterms:W3CDTF">2014-06-10T06:00:49Z</dcterms:modified>
</cp:coreProperties>
</file>